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8" r:id="rId3"/>
  </p:sldIdLst>
  <p:sldSz cx="7772400" cy="10058400"/>
  <p:notesSz cx="6858000" cy="9144000"/>
  <p:embeddedFontLst>
    <p:embeddedFont>
      <p:font typeface="Google Sans" panose="020B0604020202020204" charset="0"/>
      <p:regular r:id="rId5"/>
      <p:bold r:id="rId6"/>
      <p:italic r:id="rId7"/>
      <p:boldItalic r:id="rId8"/>
    </p:embeddedFont>
    <p:embeddedFont>
      <p:font typeface="Google Sans SemiBold" panose="020B0604020202020204" charset="0"/>
      <p:regular r:id="rId9"/>
      <p:bold r:id="rId10"/>
      <p:italic r:id="rId11"/>
      <p:boldItalic r:id="rId12"/>
    </p:embeddedFont>
    <p:embeddedFont>
      <p:font typeface="Lato" panose="020F0502020204030203" pitchFamily="34" charset="0"/>
      <p:regular r:id="rId13"/>
      <p:bold r:id="rId14"/>
      <p:italic r:id="rId15"/>
      <p:boldItalic r:id="rId16"/>
    </p:embeddedFont>
    <p:embeddedFont>
      <p:font typeface="PT Sans Narrow" panose="020B0506020203020204" pitchFamily="34" charset="0"/>
      <p:regular r:id="rId17"/>
      <p:bold r:id="rId18"/>
    </p:embeddedFont>
    <p:embeddedFont>
      <p:font typeface="Roboto" panose="02000000000000000000" pitchFamily="2" charset="0"/>
      <p:regular r:id="rId19"/>
      <p:bold r:id="rId20"/>
      <p:italic r:id="rId21"/>
      <p:boldItalic r:id="rId22"/>
    </p:embeddedFont>
    <p:embeddedFont>
      <p:font typeface="Work Sans"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66" d="100"/>
          <a:sy n="66" d="100"/>
        </p:scale>
        <p:origin x="1564" y="-1352"/>
      </p:cViewPr>
      <p:guideLst>
        <p:guide orient="horz" pos="3168"/>
        <p:guide pos="244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viewProps" Target="viewProps.xml"/><Relationship Id="rId10" Type="http://schemas.openxmlformats.org/officeDocument/2006/relationships/font" Target="fonts/font6.fntdata"/><Relationship Id="rId19" Type="http://schemas.openxmlformats.org/officeDocument/2006/relationships/font" Target="fonts/font15.fntdata"/><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1e3a6309cc6_3_322: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1e3a6309cc6_3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w="9525" cap="flat" cmpd="sng">
            <a:solidFill>
              <a:srgbClr val="CCCCCC"/>
            </a:solidFill>
            <a:prstDash val="solid"/>
            <a:round/>
            <a:headEnd type="none" w="med" len="med"/>
            <a:tailEnd type="none" w="med" len="med"/>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62" name="Google Shape;262;p10"/>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263" name="Google Shape;263;p10"/>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w="3810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0"/>
            <p:cNvSpPr/>
            <p:nvPr/>
          </p:nvSpPr>
          <p:spPr>
            <a:xfrm>
              <a:off x="507100" y="2017025"/>
              <a:ext cx="135900" cy="146700"/>
            </a:xfrm>
            <a:prstGeom prst="chevron">
              <a:avLst>
                <a:gd name="adj" fmla="val 50000"/>
              </a:avLst>
            </a:prstGeom>
            <a:solidFill>
              <a:srgbClr val="4069DD"/>
            </a:solidFill>
            <a:ln w="9525" cap="flat" cmpd="sng">
              <a:solidFill>
                <a:srgbClr val="4069D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 name="Google Shape;279;p10"/>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a:off x="507100" y="1559825"/>
              <a:ext cx="135900" cy="146700"/>
            </a:xfrm>
            <a:prstGeom prst="chevron">
              <a:avLst>
                <a:gd name="adj" fmla="val 50000"/>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 name="Google Shape;283;p10"/>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name="adj" fmla="val 50000"/>
              </a:avLst>
            </a:prstGeom>
            <a:solidFill>
              <a:srgbClr val="F4B4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0"/>
            <p:cNvSpPr/>
            <p:nvPr/>
          </p:nvSpPr>
          <p:spPr>
            <a:xfrm>
              <a:off x="507100" y="2017025"/>
              <a:ext cx="135900" cy="146700"/>
            </a:xfrm>
            <a:prstGeom prst="chevron">
              <a:avLst>
                <a:gd name="adj" fmla="val 50000"/>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 name="Google Shape;287;p10"/>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name="adj" fmla="val 50000"/>
              </a:avLst>
            </a:prstGeom>
            <a:solidFill>
              <a:srgbClr val="0F9D58"/>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0"/>
            <p:cNvSpPr/>
            <p:nvPr/>
          </p:nvSpPr>
          <p:spPr>
            <a:xfrm>
              <a:off x="507100" y="2017025"/>
              <a:ext cx="135900" cy="146700"/>
            </a:xfrm>
            <a:prstGeom prst="chevron">
              <a:avLst>
                <a:gd name="adj" fmla="val 50000"/>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 name="Google Shape;292;p10"/>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pic>
        <p:nvPicPr>
          <p:cNvPr id="11" name="Picture Placeholder 10" descr="A screenshot of a computer&#10;&#10;AI-generated content may be incorrect.">
            <a:extLst>
              <a:ext uri="{FF2B5EF4-FFF2-40B4-BE49-F238E27FC236}">
                <a16:creationId xmlns:a16="http://schemas.microsoft.com/office/drawing/2014/main" id="{2C5C6CFF-BFB8-5A60-ACE9-A7E5B4370BFF}"/>
              </a:ext>
            </a:extLst>
          </p:cNvPr>
          <p:cNvPicPr>
            <a:picLocks noGrp="1" noChangeAspect="1"/>
          </p:cNvPicPr>
          <p:nvPr>
            <p:ph type="pic" idx="2"/>
          </p:nvPr>
        </p:nvPicPr>
        <p:blipFill>
          <a:blip r:embed="rId3"/>
          <a:srcRect l="15792" r="15792"/>
          <a:stretch>
            <a:fillRect/>
          </a:stretch>
        </p:blipFill>
        <p:spPr>
          <a:xfrm>
            <a:off x="3552100" y="1380638"/>
            <a:ext cx="3035300" cy="2495550"/>
          </a:xfrm>
          <a:prstGeom prst="rect">
            <a:avLst/>
          </a:prstGeom>
        </p:spPr>
      </p:pic>
      <p:pic>
        <p:nvPicPr>
          <p:cNvPr id="13" name="Picture Placeholder 12" descr="A screenshot of a computer&#10;&#10;AI-generated content may be incorrect.">
            <a:extLst>
              <a:ext uri="{FF2B5EF4-FFF2-40B4-BE49-F238E27FC236}">
                <a16:creationId xmlns:a16="http://schemas.microsoft.com/office/drawing/2014/main" id="{239BF56B-91DF-CFEE-2BD3-3E8AD9E07453}"/>
              </a:ext>
            </a:extLst>
          </p:cNvPr>
          <p:cNvPicPr>
            <a:picLocks noGrp="1" noChangeAspect="1"/>
          </p:cNvPicPr>
          <p:nvPr>
            <p:ph type="pic" idx="3"/>
          </p:nvPr>
        </p:nvPicPr>
        <p:blipFill>
          <a:blip r:embed="rId4"/>
          <a:srcRect l="15792" r="15792"/>
          <a:stretch>
            <a:fillRect/>
          </a:stretch>
        </p:blipFill>
        <p:spPr>
          <a:xfrm>
            <a:off x="3552100" y="4415333"/>
            <a:ext cx="3035300" cy="2495550"/>
          </a:xfrm>
          <a:prstGeom prst="rect">
            <a:avLst/>
          </a:prstGeom>
        </p:spPr>
      </p:pic>
      <p:sp>
        <p:nvSpPr>
          <p:cNvPr id="433" name="Google Shape;433;p18"/>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434" name="Google Shape;434;p18"/>
          <p:cNvSpPr txBox="1"/>
          <p:nvPr/>
        </p:nvSpPr>
        <p:spPr>
          <a:xfrm>
            <a:off x="3552100" y="4052775"/>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grpSp>
        <p:nvGrpSpPr>
          <p:cNvPr id="435" name="Google Shape;435;p18"/>
          <p:cNvGrpSpPr/>
          <p:nvPr/>
        </p:nvGrpSpPr>
        <p:grpSpPr>
          <a:xfrm>
            <a:off x="176650" y="131675"/>
            <a:ext cx="7595750" cy="771300"/>
            <a:chOff x="188700" y="665125"/>
            <a:chExt cx="5190000" cy="771300"/>
          </a:xfrm>
        </p:grpSpPr>
        <p:sp>
          <p:nvSpPr>
            <p:cNvPr id="436" name="Google Shape;436;p18"/>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marL="0" lvl="0" indent="0" algn="l" rtl="0">
                <a:lnSpc>
                  <a:spcPct val="95000"/>
                </a:lnSpc>
                <a:spcBef>
                  <a:spcPts val="0"/>
                </a:spcBef>
                <a:spcAft>
                  <a:spcPts val="0"/>
                </a:spcAft>
                <a:buNone/>
              </a:pPr>
              <a:r>
                <a:rPr lang="en" b="1" dirty="0">
                  <a:latin typeface="Google Sans SemiBold"/>
                  <a:ea typeface="Google Sans SemiBold"/>
                  <a:cs typeface="Google Sans SemiBold"/>
                  <a:sym typeface="Google Sans SemiBold"/>
                </a:rPr>
                <a:t>Title:</a:t>
              </a:r>
              <a:r>
                <a:rPr lang="en-US" dirty="0"/>
                <a:t>NYC TLC Taxi Data: Analysis of Fare Amount by Payment Type</a:t>
              </a:r>
              <a:endParaRPr dirty="0">
                <a:solidFill>
                  <a:srgbClr val="000000"/>
                </a:solidFill>
                <a:latin typeface="Google Sans SemiBold"/>
                <a:ea typeface="Google Sans SemiBold"/>
                <a:cs typeface="Google Sans SemiBold"/>
                <a:sym typeface="Google Sans SemiBold"/>
              </a:endParaRPr>
            </a:p>
          </p:txBody>
        </p:sp>
        <p:sp>
          <p:nvSpPr>
            <p:cNvPr id="437" name="Google Shape;437;p18"/>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sz="1200" dirty="0">
                  <a:latin typeface="Roboto"/>
                  <a:ea typeface="Roboto"/>
                  <a:cs typeface="Roboto"/>
                  <a:sym typeface="Roboto"/>
                </a:rPr>
                <a:t>Subtitle:</a:t>
              </a:r>
              <a:r>
                <a:rPr lang="en-US" sz="1200" dirty="0"/>
                <a:t>A/B Test Simulation Findings and Interpretation</a:t>
              </a:r>
              <a:endParaRPr sz="1200" dirty="0">
                <a:solidFill>
                  <a:srgbClr val="000000"/>
                </a:solidFill>
                <a:latin typeface="Roboto"/>
                <a:ea typeface="Roboto"/>
                <a:cs typeface="Roboto"/>
                <a:sym typeface="Roboto"/>
              </a:endParaRPr>
            </a:p>
          </p:txBody>
        </p:sp>
      </p:grpSp>
      <p:sp>
        <p:nvSpPr>
          <p:cNvPr id="3" name="TextBox 2">
            <a:extLst>
              <a:ext uri="{FF2B5EF4-FFF2-40B4-BE49-F238E27FC236}">
                <a16:creationId xmlns:a16="http://schemas.microsoft.com/office/drawing/2014/main" id="{00C89AFC-FA78-B833-5D19-1472CE97D4D0}"/>
              </a:ext>
            </a:extLst>
          </p:cNvPr>
          <p:cNvSpPr txBox="1"/>
          <p:nvPr/>
        </p:nvSpPr>
        <p:spPr>
          <a:xfrm>
            <a:off x="176650" y="1308323"/>
            <a:ext cx="2809438" cy="1446550"/>
          </a:xfrm>
          <a:prstGeom prst="rect">
            <a:avLst/>
          </a:prstGeom>
          <a:noFill/>
        </p:spPr>
        <p:txBody>
          <a:bodyPr wrap="square">
            <a:spAutoFit/>
          </a:bodyPr>
          <a:lstStyle/>
          <a:p>
            <a:r>
              <a:rPr lang="en-US" sz="1100" dirty="0"/>
              <a:t>The NYC Taxi &amp; Limousine Commission (TLC) requested an analysis to understand the relationship between payment type (credit card vs. cash) and taxi fare amounts, specifically asking whether credit card users tend to pay significantly higher fares, to inform potential business strategies.</a:t>
            </a:r>
            <a:endParaRPr lang="en-MY" sz="1100" dirty="0"/>
          </a:p>
        </p:txBody>
      </p:sp>
      <p:sp>
        <p:nvSpPr>
          <p:cNvPr id="5" name="TextBox 4">
            <a:extLst>
              <a:ext uri="{FF2B5EF4-FFF2-40B4-BE49-F238E27FC236}">
                <a16:creationId xmlns:a16="http://schemas.microsoft.com/office/drawing/2014/main" id="{0F70872F-5573-D325-A600-6A38A510E8F1}"/>
              </a:ext>
            </a:extLst>
          </p:cNvPr>
          <p:cNvSpPr txBox="1"/>
          <p:nvPr/>
        </p:nvSpPr>
        <p:spPr>
          <a:xfrm>
            <a:off x="176650" y="3310923"/>
            <a:ext cx="2923738" cy="1569660"/>
          </a:xfrm>
          <a:prstGeom prst="rect">
            <a:avLst/>
          </a:prstGeom>
          <a:noFill/>
        </p:spPr>
        <p:txBody>
          <a:bodyPr wrap="square">
            <a:spAutoFit/>
          </a:bodyPr>
          <a:lstStyle/>
          <a:p>
            <a:r>
              <a:rPr lang="en-US" sz="1200" dirty="0"/>
              <a:t>To address the TLC's request, a statistical analysis was performed using the 2017 Yellow Taxi dataset; specifically, an A/B test simulation involving a Welch's two-sample t-test was conducted to compare the average fare amounts for rides paid via credit card versus those paid via cash.</a:t>
            </a:r>
            <a:endParaRPr lang="en-MY" sz="1200" dirty="0"/>
          </a:p>
        </p:txBody>
      </p:sp>
      <p:sp>
        <p:nvSpPr>
          <p:cNvPr id="7" name="TextBox 6">
            <a:extLst>
              <a:ext uri="{FF2B5EF4-FFF2-40B4-BE49-F238E27FC236}">
                <a16:creationId xmlns:a16="http://schemas.microsoft.com/office/drawing/2014/main" id="{2B6ED6C5-85F4-C925-95D9-F2E143404722}"/>
              </a:ext>
            </a:extLst>
          </p:cNvPr>
          <p:cNvSpPr txBox="1"/>
          <p:nvPr/>
        </p:nvSpPr>
        <p:spPr>
          <a:xfrm>
            <a:off x="142876" y="5878323"/>
            <a:ext cx="2923738" cy="1446550"/>
          </a:xfrm>
          <a:prstGeom prst="rect">
            <a:avLst/>
          </a:prstGeom>
          <a:noFill/>
        </p:spPr>
        <p:txBody>
          <a:bodyPr wrap="square">
            <a:spAutoFit/>
          </a:bodyPr>
          <a:lstStyle/>
          <a:p>
            <a:r>
              <a:rPr lang="en-US" sz="1100" dirty="0"/>
              <a:t>The hypothesis test revealed a statistically significant difference between the payment groups (p-value ≈ 6.79e-12, which is &lt; 0.05), indicating that the observed difference in average fares ($13.43 for credit card vs. $12.21 for cash in the sample) is unlikely due to random chance alone according to the test parameters.</a:t>
            </a:r>
            <a:endParaRPr lang="en-MY" sz="1100" dirty="0"/>
          </a:p>
        </p:txBody>
      </p:sp>
      <p:sp>
        <p:nvSpPr>
          <p:cNvPr id="9" name="TextBox 8">
            <a:extLst>
              <a:ext uri="{FF2B5EF4-FFF2-40B4-BE49-F238E27FC236}">
                <a16:creationId xmlns:a16="http://schemas.microsoft.com/office/drawing/2014/main" id="{8F0E295D-9048-F26D-1F2F-2D11ACFD470C}"/>
              </a:ext>
            </a:extLst>
          </p:cNvPr>
          <p:cNvSpPr txBox="1"/>
          <p:nvPr/>
        </p:nvSpPr>
        <p:spPr>
          <a:xfrm>
            <a:off x="257176" y="7949858"/>
            <a:ext cx="5686424" cy="1600438"/>
          </a:xfrm>
          <a:prstGeom prst="rect">
            <a:avLst/>
          </a:prstGeom>
          <a:noFill/>
        </p:spPr>
        <p:txBody>
          <a:bodyPr wrap="square">
            <a:spAutoFit/>
          </a:bodyPr>
          <a:lstStyle/>
          <a:p>
            <a:r>
              <a:rPr lang="en-US" dirty="0"/>
              <a:t>While the statistical test confirms that higher average fares are associated with credit card payments in this dataset, the key insight requires caution: this correlation does not imply causation due to the observational nature of the data and the strong likelihood that external factors, such as trip distance driving up the fare, are what actually influence the choice to use a credit card, rather than the payment type itself determining the fare amount.</a:t>
            </a:r>
            <a:endParaRPr lang="en-MY"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TotalTime>
  <Words>268</Words>
  <Application>Microsoft Office PowerPoint</Application>
  <PresentationFormat>Custom</PresentationFormat>
  <Paragraphs>8</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Calibri</vt:lpstr>
      <vt:lpstr>Lato</vt:lpstr>
      <vt:lpstr>Google Sans SemiBold</vt:lpstr>
      <vt:lpstr>Google Sans</vt:lpstr>
      <vt:lpstr>Arial</vt:lpstr>
      <vt:lpstr>Work Sans</vt:lpstr>
      <vt:lpstr>PT Sans Narrow</vt:lpstr>
      <vt:lpstr>Roboto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admin</dc:creator>
  <cp:lastModifiedBy>MSO4363</cp:lastModifiedBy>
  <cp:revision>18</cp:revision>
  <dcterms:modified xsi:type="dcterms:W3CDTF">2025-04-22T17:58:06Z</dcterms:modified>
</cp:coreProperties>
</file>